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1"/>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82" r:id="rId26"/>
    <p:sldId id="283" r:id="rId27"/>
    <p:sldId id="284" r:id="rId28"/>
    <p:sldId id="285" r:id="rId29"/>
    <p:sldId id="290" r:id="rId30"/>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300"/>
    <a:srgbClr val="FF0000"/>
    <a:srgbClr val="2600FF"/>
    <a:srgbClr val="FFC7D1"/>
    <a:srgbClr val="CD5186"/>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32"/>
    <p:restoredTop sz="94105"/>
  </p:normalViewPr>
  <p:slideViewPr>
    <p:cSldViewPr snapToGrid="0">
      <p:cViewPr>
        <p:scale>
          <a:sx n="146" d="100"/>
          <a:sy n="146" d="100"/>
        </p:scale>
        <p:origin x="-2848" y="-50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Partition of Phenotypic Variance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Sheet1!$B$1</c:f>
              <c:strCache>
                <c:ptCount val="1"/>
                <c:pt idx="0">
                  <c:v>Partion of Phenotypic Variance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Genetic</a:t>
                    </a:r>
                    <a:r>
                      <a:rPr lang="en-US" baseline="0"/>
                      <a:t> (G)</a:t>
                    </a:r>
                    <a:r>
                      <a:rPr lang="en-US"/>
                      <a:t> </a:t>
                    </a:r>
                  </a:p>
                  <a:p>
                    <a:pPr>
                      <a:defRPr>
                        <a:solidFill>
                          <a:schemeClr val="accent1"/>
                        </a:solidFill>
                      </a:defRPr>
                    </a:pPr>
                    <a:fld id="{BE7CB971-048A-8F40-AE00-3C5F908B035A}" type="PERCENTAGE">
                      <a:rPr lang="en-US" baseline="0" smtClean="0"/>
                      <a:pPr>
                        <a:defRPr>
                          <a:solidFill>
                            <a:schemeClr val="accent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1"/>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6/22/25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6/22/25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6/22/25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6/22/25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6/22/25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102.png"/><Relationship Id="rId10" Type="http://schemas.openxmlformats.org/officeDocument/2006/relationships/image" Target="../media/image670.png"/><Relationship Id="rId4" Type="http://schemas.openxmlformats.org/officeDocument/2006/relationships/image" Target="../media/image98.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3.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22.png"/><Relationship Id="rId5" Type="http://schemas.openxmlformats.org/officeDocument/2006/relationships/image" Target="../media/image64.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22.png"/><Relationship Id="rId2" Type="http://schemas.openxmlformats.org/officeDocument/2006/relationships/image" Target="../media/image1340.png"/><Relationship Id="rId1" Type="http://schemas.openxmlformats.org/officeDocument/2006/relationships/slideLayout" Target="../slideLayouts/slideLayout7.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0.png"/><Relationship Id="rId7" Type="http://schemas.openxmlformats.org/officeDocument/2006/relationships/image" Target="../media/image123.png"/><Relationship Id="rId2" Type="http://schemas.openxmlformats.org/officeDocument/2006/relationships/image" Target="../media/image139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1.xml.rels><?xml version="1.0" encoding="UTF-8" standalone="yes"?>
<Relationships xmlns="http://schemas.openxmlformats.org/package/2006/relationships"><Relationship Id="rId13" Type="http://schemas.openxmlformats.org/officeDocument/2006/relationships/image" Target="../media/image162.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6.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2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2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49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6.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5.pn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79.png"/><Relationship Id="rId33" Type="http://schemas.openxmlformats.org/officeDocument/2006/relationships/image" Target="../media/image89.png"/><Relationship Id="rId38" Type="http://schemas.openxmlformats.org/officeDocument/2006/relationships/image" Target="../media/image95.png"/><Relationship Id="rId2" Type="http://schemas.openxmlformats.org/officeDocument/2006/relationships/image" Target="../media/image54.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8.png"/><Relationship Id="rId37" Type="http://schemas.openxmlformats.org/officeDocument/2006/relationships/image" Target="../media/image93.png"/><Relationship Id="rId40" Type="http://schemas.openxmlformats.org/officeDocument/2006/relationships/image" Target="../media/image60.pn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80.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7.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59.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823220200"/>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2928065972"/>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0.8</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761690"/>
            <a:ext cx="7606022" cy="508378"/>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D4160-A406-6A8F-96B9-D83A8D403DFC}"/>
              </a:ext>
            </a:extLst>
          </p:cNvPr>
          <p:cNvSpPr txBox="1"/>
          <p:nvPr/>
        </p:nvSpPr>
        <p:spPr>
          <a:xfrm>
            <a:off x="1367246" y="5820395"/>
            <a:ext cx="4998829" cy="523220"/>
          </a:xfrm>
          <a:prstGeom prst="rect">
            <a:avLst/>
          </a:prstGeom>
          <a:noFill/>
        </p:spPr>
        <p:txBody>
          <a:bodyPr wrap="square" rtlCol="0" anchor="ctr">
            <a:spAutoFit/>
          </a:bodyPr>
          <a:lstStyle/>
          <a:p>
            <a:pPr algn="ctr"/>
            <a:r>
              <a:rPr lang="en-US" sz="1400" dirty="0">
                <a:solidFill>
                  <a:srgbClr val="548235"/>
                </a:solidFill>
              </a:rPr>
              <a:t>The additive model is particularly valuable </a:t>
            </a:r>
          </a:p>
          <a:p>
            <a:pPr algn="ctr"/>
            <a:r>
              <a:rPr lang="en-US" sz="1400" dirty="0">
                <a:solidFill>
                  <a:srgbClr val="548235"/>
                </a:solidFill>
              </a:rPr>
              <a:t>as genetic effects often scale with the number of risk alleles.</a:t>
            </a:r>
          </a:p>
        </p:txBody>
      </p: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0485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2039426727"/>
              </p:ext>
            </p:extLst>
          </p:nvPr>
        </p:nvGraphicFramePr>
        <p:xfrm>
          <a:off x="914399" y="70227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Sd</a:t>
                      </a:r>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1.43</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0.8</a:t>
                      </a:r>
                    </a:p>
                  </a:txBody>
                  <a:tcPr marL="60960" marR="60960" marT="30480" marB="30480" anchor="ctr"/>
                </a:tc>
                <a:tc>
                  <a:txBody>
                    <a:bodyPr/>
                    <a:lstStyle/>
                    <a:p>
                      <a:pPr algn="ctr"/>
                      <a:r>
                        <a:rPr lang="en-US" sz="1600" dirty="0"/>
                        <a:t>0.84</a:t>
                      </a:r>
                    </a:p>
                  </a:txBody>
                  <a:tcPr marL="60960" marR="60960" marT="30480" marB="30480" anchor="ctr"/>
                </a:tc>
                <a:extLst>
                  <a:ext uri="{0D108BD9-81ED-4DB2-BD59-A6C34878D82A}">
                    <a16:rowId xmlns:a16="http://schemas.microsoft.com/office/drawing/2014/main" val="3809915198"/>
                  </a:ext>
                </a:extLst>
              </a:tr>
            </a:tbl>
          </a:graphicData>
        </a:graphic>
      </p:graphicFrame>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86979" y="4773458"/>
            <a:ext cx="3056264" cy="1833759"/>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3680201"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034204" y="2485517"/>
            <a:ext cx="1094440" cy="400110"/>
          </a:xfrm>
          <a:prstGeom prst="rect">
            <a:avLst/>
          </a:prstGeom>
          <a:noFill/>
        </p:spPr>
        <p:txBody>
          <a:bodyPr wrap="square" rtlCol="0">
            <a:spAutoFit/>
          </a:bodyPr>
          <a:lstStyle/>
          <a:p>
            <a:pPr algn="ctr"/>
            <a:r>
              <a:rPr lang="en-US" sz="1000" dirty="0"/>
              <a:t>Test one </a:t>
            </a:r>
          </a:p>
          <a:p>
            <a:pPr algn="ctr"/>
            <a:r>
              <a:rPr lang="en-US" sz="1000" dirty="0"/>
              <a:t>at a time</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58723"/>
            <a:ext cx="5077929" cy="461665"/>
          </a:xfrm>
          <a:prstGeom prst="rect">
            <a:avLst/>
          </a:prstGeom>
          <a:noFill/>
        </p:spPr>
        <p:txBody>
          <a:bodyPr wrap="none" rtlCol="0">
            <a:spAutoFit/>
          </a:bodyPr>
          <a:lstStyle/>
          <a:p>
            <a:pPr algn="ctr"/>
            <a:r>
              <a:rPr lang="en-US" sz="1200" dirty="0"/>
              <a:t>Summary statistics summarizes the key information 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399530" y="4919393"/>
                <a:ext cx="3857491"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a noisy measurement of the X-Y relationship, which we can use many methods (such as OLS) to estimate</a:t>
                </a:r>
              </a:p>
              <a:p>
                <a:pPr marL="285750" indent="-285750" algn="just">
                  <a:buFont typeface="Arial" panose="020B0604020202020204" pitchFamily="34" charset="0"/>
                  <a:buChar char="•"/>
                </a:pPr>
                <a:r>
                  <a:rPr lang="en-US" sz="1600" dirty="0"/>
                  <a:t>Z: a standardized measurement that quantifies how many standard deviations the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i="1">
                        <a:latin typeface="Cambria Math" panose="02040503050406030204" pitchFamily="18" charset="0"/>
                        <a:ea typeface="Cambria Math" panose="02040503050406030204" pitchFamily="18" charset="0"/>
                      </a:rPr>
                      <m:t> </m:t>
                    </m:r>
                  </m:oMath>
                </a14:m>
                <a:r>
                  <a:rPr lang="en-US" sz="1600" dirty="0"/>
                  <a:t>is away from zero</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399530" y="4919393"/>
                <a:ext cx="3857491" cy="1596206"/>
              </a:xfrm>
              <a:prstGeom prst="rect">
                <a:avLst/>
              </a:prstGeom>
              <a:blipFill>
                <a:blip r:embed="rId17"/>
                <a:stretch>
                  <a:fillRect l="-658" t="-787" r="-98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599277" y="7745462"/>
            <a:ext cx="3227013" cy="523220"/>
          </a:xfrm>
          <a:prstGeom prst="rect">
            <a:avLst/>
          </a:prstGeom>
          <a:noFill/>
        </p:spPr>
        <p:txBody>
          <a:bodyPr wrap="square" rtlCol="0">
            <a:spAutoFit/>
          </a:bodyPr>
          <a:lstStyle/>
          <a:p>
            <a:pPr algn="ctr"/>
            <a:r>
              <a:rPr lang="en-US" sz="1400" dirty="0"/>
              <a:t>Perfect conditioning</a:t>
            </a:r>
            <a:r>
              <a:rPr lang="en-US" sz="1100" dirty="0"/>
              <a:t> -&gt; </a:t>
            </a:r>
            <a:r>
              <a:rPr lang="en-US" sz="1400" dirty="0"/>
              <a:t>Fixed effects</a:t>
            </a:r>
          </a:p>
          <a:p>
            <a:pPr algn="ctr"/>
            <a:r>
              <a:rPr lang="en-US" sz="1400" dirty="0"/>
              <a:t>This is IDEAL but not realistic.</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4475337" y="7745462"/>
            <a:ext cx="3933176" cy="523220"/>
          </a:xfrm>
          <a:prstGeom prst="rect">
            <a:avLst/>
          </a:prstGeom>
          <a:noFill/>
        </p:spPr>
        <p:txBody>
          <a:bodyPr wrap="square" rtlCol="0">
            <a:spAutoFit/>
          </a:bodyPr>
          <a:lstStyle/>
          <a:p>
            <a:pPr algn="ctr"/>
            <a:r>
              <a:rPr lang="en-US" sz="1400" dirty="0"/>
              <a:t>Incomplete conditioning</a:t>
            </a:r>
            <a:r>
              <a:rPr lang="en-US" sz="1100" dirty="0"/>
              <a:t> -&gt; </a:t>
            </a:r>
            <a:r>
              <a:rPr lang="en-US" sz="1400" dirty="0"/>
              <a:t>Random effects</a:t>
            </a:r>
          </a:p>
          <a:p>
            <a:pPr algn="ctr"/>
            <a:r>
              <a:rPr lang="en-US" sz="1400" dirty="0"/>
              <a:t>This is REALITY!</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tretch>
            <a:fill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tretch>
            <a:fillRect/>
          </a:stretch>
        </p:blipFill>
        <p:spPr>
          <a:xfrm>
            <a:off x="4203931" y="4752247"/>
            <a:ext cx="4475988" cy="2685593"/>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attributed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965336685"/>
              </p:ext>
            </p:extLst>
          </p:nvPr>
        </p:nvGraphicFramePr>
        <p:xfrm>
          <a:off x="548640" y="1444896"/>
          <a:ext cx="8314006" cy="5002203"/>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b="1" dirty="0"/>
                  <a:t>If we assume G and E are independent from each other:</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endParaRPr lang="en-US" sz="1400" baseline="-2500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a:latin typeface="Cambria Math" panose="02040503050406030204" pitchFamily="18" charset="0"/>
                        <a:ea typeface="Cambria Math" panose="02040503050406030204" pitchFamily="18" charset="0"/>
                      </a:rPr>
                      <m:t>𝒖</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𝒖</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dirty="0"/>
                  <a:t>Why important?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150"/>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801972" y="5297767"/>
            <a:ext cx="2466585" cy="239753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498779" y="3961554"/>
            <a:ext cx="705642" cy="400110"/>
          </a:xfrm>
          <a:prstGeom prst="rect">
            <a:avLst/>
          </a:prstGeom>
          <a:noFill/>
        </p:spPr>
        <p:txBody>
          <a:bodyPr wrap="none" rtlCol="0">
            <a:spAutoFit/>
          </a:bodyPr>
          <a:lstStyle/>
          <a:p>
            <a:r>
              <a:rPr lang="en-US" sz="2000" dirty="0"/>
              <a:t>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950631" y="5407920"/>
            <a:ext cx="1327553" cy="12552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278184" y="6732941"/>
            <a:ext cx="883905" cy="79212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2395861146"/>
              </p:ext>
            </p:extLst>
          </p:nvPr>
        </p:nvGraphicFramePr>
        <p:xfrm>
          <a:off x="5898998" y="5407920"/>
          <a:ext cx="2272535" cy="2177230"/>
        </p:xfrm>
        <a:graphic>
          <a:graphicData uri="http://schemas.openxmlformats.org/drawingml/2006/table">
            <a:tbl>
              <a:tblPr>
                <a:tableStyleId>{2D5ABB26-0587-4C30-8999-92F81FD0307C}</a:tableStyleId>
              </a:tblPr>
              <a:tblGrid>
                <a:gridCol w="454507">
                  <a:extLst>
                    <a:ext uri="{9D8B030D-6E8A-4147-A177-3AD203B41FA5}">
                      <a16:colId xmlns:a16="http://schemas.microsoft.com/office/drawing/2014/main" val="4155823044"/>
                    </a:ext>
                  </a:extLst>
                </a:gridCol>
                <a:gridCol w="454507">
                  <a:extLst>
                    <a:ext uri="{9D8B030D-6E8A-4147-A177-3AD203B41FA5}">
                      <a16:colId xmlns:a16="http://schemas.microsoft.com/office/drawing/2014/main" val="2651163248"/>
                    </a:ext>
                  </a:extLst>
                </a:gridCol>
                <a:gridCol w="454507">
                  <a:extLst>
                    <a:ext uri="{9D8B030D-6E8A-4147-A177-3AD203B41FA5}">
                      <a16:colId xmlns:a16="http://schemas.microsoft.com/office/drawing/2014/main" val="1024429609"/>
                    </a:ext>
                  </a:extLst>
                </a:gridCol>
                <a:gridCol w="454507">
                  <a:extLst>
                    <a:ext uri="{9D8B030D-6E8A-4147-A177-3AD203B41FA5}">
                      <a16:colId xmlns:a16="http://schemas.microsoft.com/office/drawing/2014/main" val="2159546137"/>
                    </a:ext>
                  </a:extLst>
                </a:gridCol>
                <a:gridCol w="454507">
                  <a:extLst>
                    <a:ext uri="{9D8B030D-6E8A-4147-A177-3AD203B41FA5}">
                      <a16:colId xmlns:a16="http://schemas.microsoft.com/office/drawing/2014/main" val="1589954523"/>
                    </a:ext>
                  </a:extLst>
                </a:gridCol>
              </a:tblGrid>
              <a:tr h="435446">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3005854363"/>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951528846"/>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7430844"/>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extLst>
                  <a:ext uri="{0D108BD9-81ED-4DB2-BD59-A6C34878D82A}">
                    <a16:rowId xmlns:a16="http://schemas.microsoft.com/office/drawing/2014/main" val="2014519658"/>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392360" y="4304345"/>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04639" y="5989292"/>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342768" cy="2339102"/>
              </a:xfrm>
              <a:prstGeom prst="rect">
                <a:avLst/>
              </a:prstGeom>
              <a:noFill/>
            </p:spPr>
            <p:txBody>
              <a:bodyPr wrap="square" rtlCol="0">
                <a:spAutoFit/>
              </a:bodyPr>
              <a:lstStyle/>
              <a:p>
                <a:r>
                  <a:rPr lang="en-US" b="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dirty="0"/>
                  <a:t> 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342768" cy="2339102"/>
              </a:xfrm>
              <a:prstGeom prst="rect">
                <a:avLst/>
              </a:prstGeom>
              <a:blipFill>
                <a:blip r:embed="rId16"/>
                <a:stretch>
                  <a:fillRect l="-1166" t="-1081" r="-1166"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a:t>Confounder</a:t>
            </a:r>
            <a:endParaRPr lang="en-US" sz="2000" b="1" dirty="0"/>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Allele </a:t>
            </a:r>
          </a:p>
          <a:p>
            <a:pPr algn="ctr"/>
            <a:r>
              <a:rPr lang="en-US" sz="1400" dirty="0"/>
              <a:t>frequencies</a:t>
            </a:r>
          </a:p>
        </p:txBody>
      </p:sp>
      <p:sp>
        <p:nvSpPr>
          <p:cNvPr id="30" name="TextBox 29">
            <a:extLst>
              <a:ext uri="{FF2B5EF4-FFF2-40B4-BE49-F238E27FC236}">
                <a16:creationId xmlns:a16="http://schemas.microsoft.com/office/drawing/2014/main" id="{77139545-4DD2-116C-219F-A590B561EDE1}"/>
              </a:ext>
            </a:extLst>
          </p:cNvPr>
          <p:cNvSpPr txBox="1"/>
          <p:nvPr/>
        </p:nvSpPr>
        <p:spPr>
          <a:xfrm rot="1740000">
            <a:off x="4726470" y="2446316"/>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889807" y="4401594"/>
            <a:ext cx="7638757" cy="584775"/>
          </a:xfrm>
          <a:prstGeom prst="rect">
            <a:avLst/>
          </a:prstGeom>
          <a:noFill/>
        </p:spPr>
        <p:txBody>
          <a:bodyPr wrap="square" rtlCol="0">
            <a:spAutoFit/>
          </a:bodyPr>
          <a:lstStyle/>
          <a:p>
            <a:pPr algn="ctr"/>
            <a:r>
              <a:rPr lang="en-US" sz="1600" dirty="0"/>
              <a:t>When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 for population stratification by including top principal components as covariates in regression models</a:t>
            </a:r>
          </a:p>
          <a:p>
            <a:pPr marL="228600" indent="-228600">
              <a:buAutoNum type="arabicPeriod"/>
            </a:pPr>
            <a:r>
              <a:rPr lang="en-US" sz="1200" b="1" dirty="0"/>
              <a:t>Linear Mixed Models (LMM)</a:t>
            </a:r>
            <a:r>
              <a:rPr lang="en-US" sz="1200" dirty="0"/>
              <a:t> Use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 separate analyses within homogeneous ancestry groups, then meta-analyze results across populations</a:t>
            </a:r>
          </a:p>
          <a:p>
            <a:pPr marL="228600" indent="-228600">
              <a:buAutoNum type="arabicPeriod"/>
            </a:pPr>
            <a:r>
              <a:rPr lang="en-US" sz="1200" b="1" dirty="0"/>
              <a:t>Covariate Adjustment</a:t>
            </a:r>
            <a:r>
              <a:rPr lang="en-US" sz="1200" dirty="0"/>
              <a:t> Include known confounders (age, sex, batch) as fixed effects in regression models</a:t>
            </a:r>
          </a:p>
          <a:p>
            <a:pPr marL="228600" indent="-228600">
              <a:buAutoNum type="arabicPeriod"/>
            </a:pPr>
            <a:r>
              <a:rPr lang="en-US" sz="1200" b="1" dirty="0"/>
              <a:t>Family-based Tests</a:t>
            </a:r>
            <a:r>
              <a:rPr lang="en-US" sz="1200" dirty="0"/>
              <a:t> Use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76527"/>
            <a:ext cx="3676578"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881691"/>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(BMI)</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(waist circumference)</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379252"/>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the other variable.</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-&gt; Collider &lt;-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1797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999563"/>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2090835"/>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2090835"/>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425203"/>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425203"/>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281456"/>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39056" y="1050145"/>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476401"/>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464350"/>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p:sp>
        <p:nvSpPr>
          <p:cNvPr id="11" name="Rounded Rectangle 10">
            <a:extLst>
              <a:ext uri="{FF2B5EF4-FFF2-40B4-BE49-F238E27FC236}">
                <a16:creationId xmlns:a16="http://schemas.microsoft.com/office/drawing/2014/main" id="{A17AD8CD-6DD9-E876-5742-97D13237A70D}"/>
              </a:ext>
            </a:extLst>
          </p:cNvPr>
          <p:cNvSpPr/>
          <p:nvPr/>
        </p:nvSpPr>
        <p:spPr>
          <a:xfrm>
            <a:off x="422030" y="5310059"/>
            <a:ext cx="8299937" cy="365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B8869EFF-C481-E7E0-56F3-042F6822EF25}"/>
              </a:ext>
            </a:extLst>
          </p:cNvPr>
          <p:cNvSpPr txBox="1"/>
          <p:nvPr/>
        </p:nvSpPr>
        <p:spPr>
          <a:xfrm>
            <a:off x="1002002" y="5525881"/>
            <a:ext cx="7090348" cy="3293209"/>
          </a:xfrm>
          <a:prstGeom prst="rect">
            <a:avLst/>
          </a:prstGeom>
          <a:noFill/>
        </p:spPr>
        <p:txBody>
          <a:bodyPr wrap="square" rtlCol="0">
            <a:spAutoFit/>
          </a:bodyPr>
          <a:lstStyle/>
          <a:p>
            <a:pPr marL="171450" indent="-171450">
              <a:buFont typeface="Arial" panose="020B0604020202020204" pitchFamily="34" charset="0"/>
              <a:buChar char="•"/>
            </a:pPr>
            <a:r>
              <a:rPr lang="en-US" sz="1600" b="1" dirty="0"/>
              <a:t>Intuition</a:t>
            </a:r>
          </a:p>
          <a:p>
            <a:pPr marL="628650" lvl="1" indent="-171450">
              <a:buFont typeface="Arial" panose="020B0604020202020204" pitchFamily="34" charset="0"/>
              <a:buChar char="•"/>
            </a:pPr>
            <a:r>
              <a:rPr lang="en-US" sz="1600" dirty="0"/>
              <a:t>A variable that explains </a:t>
            </a:r>
            <a:r>
              <a:rPr lang="en-US" sz="1600" b="1" dirty="0"/>
              <a:t>HOW</a:t>
            </a:r>
            <a:r>
              <a:rPr lang="en-US" sz="1600" dirty="0"/>
              <a:t> a genetic variant affects an outcome by lying in the causal pathway between them.</a:t>
            </a:r>
          </a:p>
          <a:p>
            <a:pPr marL="171450" indent="-171450">
              <a:buFont typeface="Arial" panose="020B0604020202020204" pitchFamily="34" charset="0"/>
              <a:buChar char="•"/>
            </a:pPr>
            <a:r>
              <a:rPr lang="en-US" sz="1600" b="1" dirty="0"/>
              <a:t>Key Principle</a:t>
            </a:r>
          </a:p>
          <a:p>
            <a:pPr marL="628650" lvl="1" indent="-171450">
              <a:buFont typeface="Arial" panose="020B0604020202020204" pitchFamily="34" charset="0"/>
              <a:buChar char="•"/>
            </a:pPr>
            <a:r>
              <a:rPr lang="en-US" sz="1600" dirty="0"/>
              <a:t>Controlling for a mediator removes the indirect effect</a:t>
            </a:r>
          </a:p>
          <a:p>
            <a:pPr marL="171450" indent="-171450">
              <a:buFont typeface="Arial" panose="020B0604020202020204" pitchFamily="34" charset="0"/>
              <a:buChar char="•"/>
            </a:pPr>
            <a:r>
              <a:rPr lang="en-US" sz="1600" b="1" dirty="0"/>
              <a:t>When to Suspect Mediation</a:t>
            </a:r>
          </a:p>
          <a:p>
            <a:pPr marL="628650" lvl="1" indent="-171450">
              <a:buFont typeface="Arial" panose="020B0604020202020204" pitchFamily="34" charset="0"/>
              <a:buChar char="•"/>
            </a:pPr>
            <a:r>
              <a:rPr lang="en-US" sz="1600" dirty="0"/>
              <a:t>SNP significantly associated with both mediator and outcome</a:t>
            </a:r>
          </a:p>
          <a:p>
            <a:pPr marL="628650" lvl="1" indent="-171450">
              <a:buFont typeface="Arial" panose="020B0604020202020204" pitchFamily="34" charset="0"/>
              <a:buChar char="•"/>
            </a:pPr>
            <a:r>
              <a:rPr lang="en-US" sz="1600" dirty="0"/>
              <a:t>SNP effect on outcome reduces/disappears when controlling for mediator</a:t>
            </a:r>
          </a:p>
          <a:p>
            <a:pPr marL="628650" lvl="1" indent="-171450">
              <a:buFont typeface="Arial" panose="020B0604020202020204" pitchFamily="34" charset="0"/>
              <a:buChar char="•"/>
            </a:pPr>
            <a:r>
              <a:rPr lang="en-US" sz="1600" dirty="0"/>
              <a:t>Biologically plausible pathway exists</a:t>
            </a:r>
          </a:p>
          <a:p>
            <a:pPr marL="285750" indent="-285750">
              <a:buFont typeface="Arial" panose="020B0604020202020204" pitchFamily="34" charset="0"/>
              <a:buChar char="•"/>
            </a:pPr>
            <a:r>
              <a:rPr lang="en-US" sz="1600" b="1" dirty="0"/>
              <a:t>Common Examples</a:t>
            </a:r>
          </a:p>
          <a:p>
            <a:pPr marL="742950" lvl="1" indent="-285750">
              <a:buFont typeface="Arial" panose="020B0604020202020204" pitchFamily="34" charset="0"/>
              <a:buChar char="•"/>
            </a:pPr>
            <a:r>
              <a:rPr lang="en-US" sz="1600" dirty="0"/>
              <a:t>SNP → Gene Expression → Disease</a:t>
            </a:r>
          </a:p>
          <a:p>
            <a:pPr marL="742950" lvl="1" indent="-285750">
              <a:buFont typeface="Arial" panose="020B0604020202020204" pitchFamily="34" charset="0"/>
              <a:buChar char="•"/>
            </a:pPr>
            <a:r>
              <a:rPr lang="en-US" sz="1600" dirty="0"/>
              <a:t>SNP → Protein Levels → Trait</a:t>
            </a:r>
          </a:p>
          <a:p>
            <a:pPr marL="742950" lvl="1" indent="-285750">
              <a:buFont typeface="Arial" panose="020B0604020202020204" pitchFamily="34" charset="0"/>
              <a:buChar char="•"/>
            </a:pPr>
            <a:r>
              <a:rPr lang="en-US" sz="1600" dirty="0"/>
              <a:t>SNP → Metabolites → Phenotype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2058495"/>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2058495"/>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2058495"/>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774899"/>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34322" y="3643623"/>
                <a:ext cx="7058028" cy="1600438"/>
              </a:xfrm>
              <a:prstGeom prst="rect">
                <a:avLst/>
              </a:prstGeom>
              <a:noFill/>
            </p:spPr>
            <p:txBody>
              <a:bodyPr wrap="square" rtlCol="0">
                <a:spAutoFit/>
              </a:bodyPr>
              <a:lstStyle/>
              <a:p>
                <a:pPr algn="ctr"/>
                <a:r>
                  <a:rPr lang="en-US" b="1" i="1" dirty="0"/>
                  <a:t>Total Effect = Effect of interest + Other Effect</a:t>
                </a:r>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a:p>
                <a:endParaRPr lang="en-US" sz="1600" dirty="0"/>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34322" y="3643623"/>
                <a:ext cx="7058028" cy="1600438"/>
              </a:xfrm>
              <a:prstGeom prst="rect">
                <a:avLst/>
              </a:prstGeom>
              <a:blipFill>
                <a:blip r:embed="rId3"/>
                <a:stretch>
                  <a:fillRect l="-360" t="-2381"/>
                </a:stretch>
              </a:blipFill>
            </p:spPr>
            <p:txBody>
              <a:bodyPr/>
              <a:lstStyle/>
              <a:p>
                <a:r>
                  <a:rPr lang="en-US">
                    <a:noFill/>
                  </a:rPr>
                  <a:t> </a:t>
                </a:r>
              </a:p>
            </p:txBody>
          </p:sp>
        </mc:Fallback>
      </mc:AlternateContent>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045565" cy="204395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a:t>
                </a:r>
              </a:p>
              <a:p>
                <a:pPr lvl="1"/>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045565" cy="2043957"/>
              </a:xfrm>
              <a:prstGeom prst="rect">
                <a:avLst/>
              </a:prstGeom>
              <a:blipFill>
                <a:blip r:embed="rId2"/>
                <a:stretch>
                  <a:fillRect l="-625" t="-617" r="-93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299128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299128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619871"/>
                <a:ext cx="3515314" cy="1077218"/>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619871"/>
                <a:ext cx="3515314" cy="1077218"/>
              </a:xfrm>
              <a:prstGeom prst="rect">
                <a:avLst/>
              </a:prstGeom>
              <a:blipFill>
                <a:blip r:embed="rId6"/>
                <a:stretch>
                  <a:fillRect l="-719" t="-2326" r="-360" b="-58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134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458120"/>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747728"/>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747728"/>
                <a:ext cx="7493783" cy="909160"/>
              </a:xfrm>
              <a:prstGeom prst="rect">
                <a:avLst/>
              </a:prstGeom>
              <a:blipFill>
                <a:blip r:embed="rId2"/>
                <a:stretch>
                  <a:fillRect t="-20548" b="-27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963699" y="3610311"/>
                <a:ext cx="3515314" cy="1328312"/>
              </a:xfrm>
              <a:prstGeom prst="rect">
                <a:avLst/>
              </a:prstGeom>
              <a:noFill/>
            </p:spPr>
            <p:txBody>
              <a:bodyPr wrap="square" rtlCol="0">
                <a:spAutoFit/>
              </a:bodyPr>
              <a:lstStyle/>
              <a:p>
                <a:pPr algn="just"/>
                <a:r>
                  <a:rPr lang="en-US" sz="1600" dirty="0"/>
                  <a:t>Since this is a random effect model, the underlying true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en-US" sz="1600" dirty="0"/>
                  <a:t> is NOT a fixed value, and comes from a distribution, i.e.,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i="1" dirty="0">
                    <a:latin typeface="Cambria Math" panose="02040503050406030204" pitchFamily="18" charset="0"/>
                    <a:ea typeface="Cambria Math" panose="02040503050406030204" pitchFamily="18" charset="0"/>
                  </a:rPr>
                  <a:t>. </a:t>
                </a:r>
                <a:r>
                  <a:rPr lang="en-US" sz="1600" dirty="0"/>
                  <a:t>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oMath>
                </a14:m>
                <a:r>
                  <a:rPr lang="en-US" sz="1600" dirty="0"/>
                  <a:t> both comes from this distribution.</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963699" y="3610311"/>
                <a:ext cx="3515314" cy="1328312"/>
              </a:xfrm>
              <a:prstGeom prst="rect">
                <a:avLst/>
              </a:prstGeom>
              <a:blipFill>
                <a:blip r:embed="rId6"/>
                <a:stretch>
                  <a:fillRect l="-719" t="-1905" r="-1079"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370840">
                    <a:tc>
                      <a:txBody>
                        <a:bodyPr/>
                        <a:lstStyle/>
                        <a:p>
                          <a:pPr algn="ctr"/>
                          <a:r>
                            <a:rPr lang="en-US" sz="1100" b="1" dirty="0"/>
                            <a:t>Weight Formula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𝑤</m:t>
                                    </m:r>
                                  </m:e>
                                  <m:sub>
                                    <m:r>
                                      <a:rPr lang="en-US" sz="1100" b="0" i="1" smtClean="0">
                                        <a:latin typeface="Cambria Math" panose="02040503050406030204" pitchFamily="18" charset="0"/>
                                        <a:ea typeface="Cambria Math" panose="02040503050406030204" pitchFamily="18" charset="0"/>
                                      </a:rPr>
                                      <m:t>𝑘</m:t>
                                    </m:r>
                                  </m:sub>
                                </m:sSub>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1</m:t>
                                    </m:r>
                                  </m:num>
                                  <m:den>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𝑆𝐸</m:t>
                                        </m:r>
                                      </m:e>
                                      <m:sub>
                                        <m:r>
                                          <a:rPr lang="en-US" sz="1100" b="0" i="1" smtClean="0">
                                            <a:latin typeface="Cambria Math" panose="02040503050406030204" pitchFamily="18" charset="0"/>
                                            <a:ea typeface="Cambria Math" panose="02040503050406030204" pitchFamily="18" charset="0"/>
                                          </a:rPr>
                                          <m:t>𝑘</m:t>
                                        </m:r>
                                      </m:sub>
                                      <m:sup>
                                        <m:r>
                                          <a:rPr lang="en-US" sz="1100" b="0" i="1" smtClean="0">
                                            <a:latin typeface="Cambria Math" panose="02040503050406030204" pitchFamily="18" charset="0"/>
                                            <a:ea typeface="Cambria Math" panose="02040503050406030204" pitchFamily="18" charset="0"/>
                                          </a:rPr>
                                          <m:t>2</m:t>
                                        </m:r>
                                      </m:sup>
                                    </m:sSubSup>
                                  </m:den>
                                </m:f>
                              </m:oMath>
                            </m:oMathPara>
                          </a14:m>
                          <a:endParaRPr lang="en-US" sz="11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𝑤</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m:t>
                                    </m:r>
                                  </m:sup>
                                </m:sSubSup>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sSubSup>
                                      <m:sSubSupPr>
                                        <m:ctrlPr>
                                          <a:rPr lang="en-US" sz="1100" i="1">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𝑆𝐸</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m:t>
                                    </m:r>
                                    <m:sSup>
                                      <m:sSupPr>
                                        <m:ctrlPr>
                                          <a:rPr lang="en-US" sz="1100" i="1">
                                            <a:latin typeface="Cambria Math" panose="02040503050406030204" pitchFamily="18" charset="0"/>
                                            <a:ea typeface="Cambria Math" panose="02040503050406030204" pitchFamily="18" charset="0"/>
                                          </a:rPr>
                                        </m:ctrlPr>
                                      </m:sSupPr>
                                      <m:e>
                                        <m:r>
                                          <a:rPr lang="en-US" sz="1100" i="1">
                                            <a:latin typeface="Cambria Math" panose="02040503050406030204" pitchFamily="18" charset="0"/>
                                            <a:ea typeface="Cambria Math" panose="02040503050406030204" pitchFamily="18" charset="0"/>
                                          </a:rPr>
                                          <m:t>𝜏</m:t>
                                        </m:r>
                                      </m:e>
                                      <m:sup>
                                        <m:r>
                                          <a:rPr lang="en-US" sz="1100" i="1">
                                            <a:latin typeface="Cambria Math" panose="02040503050406030204" pitchFamily="18" charset="0"/>
                                            <a:ea typeface="Cambria Math" panose="02040503050406030204" pitchFamily="18" charset="0"/>
                                          </a:rPr>
                                          <m:t>2</m:t>
                                        </m:r>
                                      </m:sup>
                                    </m:sSup>
                                  </m:den>
                                </m:f>
                              </m:oMath>
                            </m:oMathPara>
                          </a14:m>
                          <a:endParaRPr lang="en-US" sz="1100" dirty="0"/>
                        </a:p>
                      </a:txBody>
                      <a:tcPr/>
                    </a:tc>
                    <a:extLst>
                      <a:ext uri="{0D108BD9-81ED-4DB2-BD59-A6C34878D82A}">
                        <a16:rowId xmlns:a16="http://schemas.microsoft.com/office/drawing/2014/main" val="2510895536"/>
                      </a:ext>
                    </a:extLst>
                  </a:tr>
                  <a:tr h="37084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37084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449326">
                    <a:tc>
                      <a:txBody>
                        <a:bodyPr/>
                        <a:lstStyle/>
                        <a:p>
                          <a:pPr algn="ctr"/>
                          <a:r>
                            <a:rPr lang="en-US" sz="1100" b="1" dirty="0"/>
                            <a:t>Weight Formula</a:t>
                          </a:r>
                        </a:p>
                      </a:txBody>
                      <a:tcPr/>
                    </a:tc>
                    <a:tc>
                      <a:txBody>
                        <a:bodyPr/>
                        <a:lstStyle/>
                        <a:p>
                          <a:endParaRPr lang="en-US"/>
                        </a:p>
                      </a:txBody>
                      <a:tcPr>
                        <a:blipFill>
                          <a:blip r:embed="rId8"/>
                          <a:stretch>
                            <a:fillRect l="-37500" t="-171429" r="-136607" b="-200000"/>
                          </a:stretch>
                        </a:blipFill>
                      </a:tcPr>
                    </a:tc>
                    <a:tc>
                      <a:txBody>
                        <a:bodyPr/>
                        <a:lstStyle/>
                        <a:p>
                          <a:endParaRPr lang="en-US"/>
                        </a:p>
                      </a:txBody>
                      <a:tcPr>
                        <a:blipFill>
                          <a:blip r:embed="rId8"/>
                          <a:stretch>
                            <a:fillRect l="-101650" t="-171429" r="-990" b="-200000"/>
                          </a:stretch>
                        </a:blipFill>
                      </a:tcPr>
                    </a:tc>
                    <a:extLst>
                      <a:ext uri="{0D108BD9-81ED-4DB2-BD59-A6C34878D82A}">
                        <a16:rowId xmlns:a16="http://schemas.microsoft.com/office/drawing/2014/main" val="2510895536"/>
                      </a:ext>
                    </a:extLst>
                  </a:tr>
                  <a:tr h="42672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42672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938992"/>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 or medium effect slightly</a:t>
                </a:r>
                <a:r>
                  <a:rPr lang="en-US" sz="1200" dirty="0"/>
                  <a:t>: Started with 35%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 and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p>
              <a:p>
                <a:pPr marL="171450" indent="-171450" algn="just">
                  <a:buFont typeface="Arial" panose="020B0604020202020204" pitchFamily="34" charset="0"/>
                  <a:buChar char="•"/>
                </a:pPr>
                <a:r>
                  <a:rPr lang="en-US" sz="1200" b="1" dirty="0"/>
                  <a:t>Posterior balanced both sources: </a:t>
                </a:r>
                <a:r>
                  <a:rPr lang="en-US" sz="1200" dirty="0"/>
                  <a:t>Final belief is 39.1% for Model 1</a:t>
                </a:r>
                <a:r>
                  <a:rPr lang="el-GR" sz="1200" dirty="0"/>
                  <a:t>, </a:t>
                </a:r>
                <a:r>
                  <a:rPr lang="en-US" sz="1200" dirty="0"/>
                  <a:t>44.7</a:t>
                </a:r>
                <a:r>
                  <a:rPr lang="el-GR" sz="1200" dirty="0"/>
                  <a:t>% </a:t>
                </a:r>
                <a:r>
                  <a:rPr lang="en-US" sz="1200" dirty="0"/>
                  <a:t>for Model 2</a:t>
                </a:r>
                <a:endParaRPr lang="el-GR" sz="1200" dirty="0"/>
              </a:p>
              <a:p>
                <a:pPr marL="171450" indent="-171450" algn="just">
                  <a:buFont typeface="Arial" panose="020B0604020202020204" pitchFamily="34" charset="0"/>
                  <a:buChar char="•"/>
                </a:pPr>
                <a:r>
                  <a:rPr lang="en-US" sz="1200" b="1" dirty="0"/>
                  <a:t>Conclusion: </a:t>
                </a:r>
                <a:r>
                  <a:rPr lang="en-US" sz="1200" dirty="0"/>
                  <a:t>Since data favoring Model 2 over Model 1 and they have the same prior, Model 2</a:t>
                </a:r>
                <a:r>
                  <a:rPr lang="el-GR" sz="1200" dirty="0"/>
                  <a:t> </a:t>
                </a:r>
                <a:r>
                  <a:rPr lang="en-US" sz="1200" dirty="0"/>
                  <a:t>becomes the most probable</a:t>
                </a:r>
              </a:p>
            </p:txBody>
          </p:sp>
        </mc:Choice>
        <mc:Fallback>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938992"/>
              </a:xfrm>
              <a:prstGeom prst="rect">
                <a:avLst/>
              </a:prstGeom>
              <a:blipFill>
                <a:blip r:embed="rId2"/>
                <a:stretch>
                  <a:fillRect b="-1299"/>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477328"/>
          </a:xfrm>
          <a:prstGeom prst="rect">
            <a:avLst/>
          </a:prstGeom>
          <a:noFill/>
        </p:spPr>
        <p:txBody>
          <a:bodyPr wrap="square">
            <a:spAutoFit/>
          </a:bodyPr>
          <a:lstStyle/>
          <a:p>
            <a:r>
              <a:rPr lang="en-US" dirty="0"/>
              <a:t>Bayes' rule arises when you want to make statements about an </a:t>
            </a:r>
            <a:r>
              <a:rPr lang="en-US" b="1" dirty="0"/>
              <a:t>unknown</a:t>
            </a:r>
            <a:r>
              <a:rPr lang="en-US" dirty="0"/>
              <a:t> quantity (e.g., a parameter, hypothesis, or event</a:t>
            </a:r>
            <a:r>
              <a:rPr lang="en-US" b="1" dirty="0"/>
              <a:t>) given everything you know</a:t>
            </a:r>
            <a:r>
              <a:rPr lang="en-US" dirty="0"/>
              <a:t> about a specific situation (data, and generative model for the data) so you can </a:t>
            </a:r>
            <a:r>
              <a:rPr lang="en-US" b="1" dirty="0"/>
              <a:t>condition on all the knowns and treat the unknown as distributions</a:t>
            </a:r>
            <a:r>
              <a:rPr lang="en-US" dirty="0"/>
              <a:t>, scaled by the overall likelihood of data to calibrate.</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76764" y="5343308"/>
            <a:ext cx="5234891" cy="3140935"/>
          </a:xfrm>
          <a:prstGeom prst="rect">
            <a:avLst/>
          </a:prstGeom>
        </p:spPr>
      </p:pic>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weak priors </a:t>
            </a:r>
            <a:r>
              <a:rPr lang="en-US" sz="1400" b="1"/>
              <a:t>require weak evidence </a:t>
            </a:r>
            <a:r>
              <a:rPr lang="en-US" sz="1400" b="1" dirty="0"/>
              <a:t>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3727304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08789" y="695806"/>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08789" y="2413286"/>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48758" y="2465568"/>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68163" y="821553"/>
            <a:ext cx="7607673" cy="954107"/>
          </a:xfrm>
          <a:prstGeom prst="rect">
            <a:avLst/>
          </a:prstGeom>
          <a:noFill/>
        </p:spPr>
        <p:txBody>
          <a:bodyPr wrap="square">
            <a:spAutoFit/>
          </a:bodyPr>
          <a:lstStyle/>
          <a:p>
            <a:pPr algn="just"/>
            <a:r>
              <a:rPr lang="en-US" sz="1400" dirty="0"/>
              <a:t>Bayesian model comparison arises when we cannot condition on which model generated our data, leaving this model choice uncertain, so we quantify our uncertainty about competing models by measuring how well they predict observed data while accounting for the uncertainty inherent in their parameter spaces reflected by how broadly their priors spread probability.</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p-value</a:t>
            </a:r>
          </a:p>
        </p:txBody>
      </p:sp>
      <p:sp>
        <p:nvSpPr>
          <p:cNvPr id="4" name="Rounded Rectangle 3">
            <a:extLst>
              <a:ext uri="{FF2B5EF4-FFF2-40B4-BE49-F238E27FC236}">
                <a16:creationId xmlns:a16="http://schemas.microsoft.com/office/drawing/2014/main" id="{05CA0F57-DC6F-9FB5-7D01-C777DF9E647F}"/>
              </a:ext>
            </a:extLst>
          </p:cNvPr>
          <p:cNvSpPr/>
          <p:nvPr/>
        </p:nvSpPr>
        <p:spPr>
          <a:xfrm>
            <a:off x="451413" y="822390"/>
            <a:ext cx="8241174" cy="123303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null-hypothesis significance testing, the p-value is the probability of obtaining test results at least as extreme as the result actually observed, under the assumption that the null hypothesis is correct.</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451413" y="2369537"/>
            <a:ext cx="8241174" cy="253398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648930" y="2590069"/>
                <a:ext cx="2846917" cy="2313454"/>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pPr algn="l" rtl="0">
                  <a:buNone/>
                </a:pPr>
                <a:r>
                  <a:rPr lang="en-US" sz="1800" b="0" i="0" u="none" strike="noStrike" dirty="0">
                    <a:solidFill>
                      <a:srgbClr val="000000"/>
                    </a:solidFill>
                    <a:effectLst/>
                  </a:rPr>
                  <a:t>Use statistics to determine the probability that a given hypothesis is true</a:t>
                </a:r>
                <a:endParaRPr lang="en-US" dirty="0">
                  <a:solidFill>
                    <a:srgbClr val="000000"/>
                  </a:solidFill>
                </a:endParaRPr>
              </a:p>
              <a:p>
                <a:pPr algn="l" rtl="0">
                  <a:buNone/>
                </a:pPr>
                <a:r>
                  <a:rPr lang="en-US" sz="1600" b="0" i="0" u="none" strike="noStrike" dirty="0">
                    <a:solidFill>
                      <a:srgbClr val="000000"/>
                    </a:solidFill>
                    <a:effectLst/>
                  </a:rPr>
                  <a:t>	</a:t>
                </a: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r>
                  <a:rPr lang="en-US" sz="1600" dirty="0">
                    <a:solidFill>
                      <a:srgbClr val="000000"/>
                    </a:solidFill>
                  </a:rPr>
                  <a:t>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r>
                      <a:rPr lang="en-US" sz="1600" i="1">
                        <a:solidFill>
                          <a:srgbClr val="000000"/>
                        </a:solidFill>
                        <a:latin typeface="Cambria Math" panose="02040503050406030204" pitchFamily="18" charset="0"/>
                      </a:rPr>
                      <m:t> </m:t>
                    </m:r>
                  </m:oMath>
                </a14:m>
                <a:r>
                  <a:rPr lang="en-US" sz="1600" b="0" i="0" u="none" strike="noStrike" dirty="0">
                    <a:solidFill>
                      <a:srgbClr val="000000"/>
                    </a:solidFill>
                    <a:effectLst/>
                  </a:rPr>
                  <a:t>: alternate hypothesis</a:t>
                </a:r>
                <a:endParaRPr lang="en-US" sz="1600" dirty="0">
                  <a:solidFill>
                    <a:srgbClr val="000000"/>
                  </a:solidFill>
                </a:endParaRPr>
              </a:p>
              <a:p>
                <a:pPr marL="381000" algn="l" rtl="0" fontAlgn="base">
                  <a:spcBef>
                    <a:spcPts val="480"/>
                  </a:spcBef>
                </a:pPr>
                <a:endParaRPr lang="en-US" sz="1600" dirty="0">
                  <a:solidFill>
                    <a:srgbClr val="000000"/>
                  </a:solidFill>
                </a:endParaRPr>
              </a:p>
              <a:p>
                <a:pPr marL="381000" algn="l" rtl="0" fontAlgn="base">
                  <a:spcBef>
                    <a:spcPts val="480"/>
                  </a:spcBef>
                </a:pPr>
                <a:endParaRPr lang="en-US" sz="1600" dirty="0">
                  <a:solidFill>
                    <a:srgbClr val="000000"/>
                  </a:solidFill>
                </a:endParaRP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648930" y="2590069"/>
                <a:ext cx="2846917" cy="2313454"/>
              </a:xfrm>
              <a:prstGeom prst="rect">
                <a:avLst/>
              </a:prstGeom>
              <a:blipFill>
                <a:blip r:embed="rId2"/>
                <a:stretch>
                  <a:fillRect l="-1327" t="-1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1781428577"/>
                  </p:ext>
                </p:extLst>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1781428577"/>
                  </p:ext>
                </p:extLst>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1008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5385" t="-3448" r="-769"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693364" y="426613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693364" y="4266134"/>
                <a:ext cx="5196740" cy="584775"/>
              </a:xfrm>
              <a:prstGeom prst="rect">
                <a:avLst/>
              </a:prstGeom>
              <a:blipFill>
                <a:blip r:embed="rId4"/>
                <a:stretch>
                  <a:fillRect l="-488" t="-4255" b="-1063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1F426E6-AE84-4A81-6E22-34DCE1E5F8EC}"/>
              </a:ext>
            </a:extLst>
          </p:cNvPr>
          <p:cNvPicPr>
            <a:picLocks noChangeAspect="1"/>
          </p:cNvPicPr>
          <p:nvPr/>
        </p:nvPicPr>
        <p:blipFill>
          <a:blip r:embed="rId5"/>
          <a:stretch>
            <a:fillRect/>
          </a:stretch>
        </p:blipFill>
        <p:spPr>
          <a:xfrm>
            <a:off x="2038171" y="4993176"/>
            <a:ext cx="5067658" cy="3818633"/>
          </a:xfrm>
          <a:prstGeom prst="rect">
            <a:avLst/>
          </a:prstGeom>
        </p:spPr>
      </p:pic>
    </p:spTree>
    <p:extLst>
      <p:ext uri="{BB962C8B-B14F-4D97-AF65-F5344CB8AC3E}">
        <p14:creationId xmlns:p14="http://schemas.microsoft.com/office/powerpoint/2010/main" val="2503871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6946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573930" y="4431023"/>
            <a:ext cx="7992342" cy="4394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1746727882"/>
              </p:ext>
            </p:extLst>
          </p:nvPr>
        </p:nvGraphicFramePr>
        <p:xfrm>
          <a:off x="573930"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3993109030"/>
              </p:ext>
            </p:extLst>
          </p:nvPr>
        </p:nvGraphicFramePr>
        <p:xfrm>
          <a:off x="5233393"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p:sp>
        <p:nvSpPr>
          <p:cNvPr id="6" name="TextBox 5">
            <a:extLst>
              <a:ext uri="{FF2B5EF4-FFF2-40B4-BE49-F238E27FC236}">
                <a16:creationId xmlns:a16="http://schemas.microsoft.com/office/drawing/2014/main" id="{A63246F3-1BA5-6A79-1018-2B984E9D6B6F}"/>
              </a:ext>
            </a:extLst>
          </p:cNvPr>
          <p:cNvSpPr txBox="1"/>
          <p:nvPr/>
        </p:nvSpPr>
        <p:spPr>
          <a:xfrm>
            <a:off x="1141475" y="1088434"/>
            <a:ext cx="2279085" cy="369332"/>
          </a:xfrm>
          <a:prstGeom prst="rect">
            <a:avLst/>
          </a:prstGeom>
          <a:noFill/>
        </p:spPr>
        <p:txBody>
          <a:bodyPr wrap="none" rtlCol="0">
            <a:spAutoFit/>
          </a:bodyPr>
          <a:lstStyle/>
          <a:p>
            <a:r>
              <a:rPr lang="en-US" b="1" dirty="0"/>
              <a:t>Raw Genotype Matrix</a:t>
            </a:r>
          </a:p>
        </p:txBody>
      </p:sp>
      <p:sp>
        <p:nvSpPr>
          <p:cNvPr id="7" name="TextBox 6">
            <a:extLst>
              <a:ext uri="{FF2B5EF4-FFF2-40B4-BE49-F238E27FC236}">
                <a16:creationId xmlns:a16="http://schemas.microsoft.com/office/drawing/2014/main" id="{17A5D6CE-0D31-7AC2-EA8C-223AF8AC7C83}"/>
              </a:ext>
            </a:extLst>
          </p:cNvPr>
          <p:cNvSpPr txBox="1"/>
          <p:nvPr/>
        </p:nvSpPr>
        <p:spPr>
          <a:xfrm>
            <a:off x="5294446" y="1107931"/>
            <a:ext cx="3234925" cy="369332"/>
          </a:xfrm>
          <a:prstGeom prst="rect">
            <a:avLst/>
          </a:prstGeom>
          <a:noFill/>
        </p:spPr>
        <p:txBody>
          <a:bodyPr wrap="none" rtlCol="0">
            <a:spAutoFit/>
          </a:bodyPr>
          <a:lstStyle/>
          <a:p>
            <a:r>
              <a:rPr lang="en-US" b="1" dirty="0"/>
              <a:t>Standardized Genotyped Matrix</a:t>
            </a:r>
          </a:p>
        </p:txBody>
      </p:sp>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17806" y="25238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5700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6935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693542"/>
                <a:ext cx="1739514" cy="652102"/>
              </a:xfrm>
              <a:prstGeom prst="rect">
                <a:avLst/>
              </a:prstGeom>
              <a:blipFill>
                <a:blip r:embed="rId2"/>
                <a:stretch>
                  <a:fillRect b="-3774"/>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CE1954-769B-3FAF-8130-28481778D5E0}"/>
              </a:ext>
            </a:extLst>
          </p:cNvPr>
          <p:cNvPicPr>
            <a:picLocks noChangeAspect="1"/>
          </p:cNvPicPr>
          <p:nvPr/>
        </p:nvPicPr>
        <p:blipFill>
          <a:blip r:embed="rId3"/>
          <a:srcRect l="418" t="7890" r="-545" b="11545"/>
          <a:stretch>
            <a:fillRect/>
          </a:stretch>
        </p:blipFill>
        <p:spPr>
          <a:xfrm>
            <a:off x="2024076" y="4892449"/>
            <a:ext cx="4887833" cy="3932896"/>
          </a:xfrm>
          <a:prstGeom prst="rect">
            <a:avLst/>
          </a:prstGeom>
        </p:spPr>
      </p:pic>
      <p:sp>
        <p:nvSpPr>
          <p:cNvPr id="16" name="TextBox 15">
            <a:extLst>
              <a:ext uri="{FF2B5EF4-FFF2-40B4-BE49-F238E27FC236}">
                <a16:creationId xmlns:a16="http://schemas.microsoft.com/office/drawing/2014/main" id="{EAFA4B69-8235-E860-EECF-6138B1CB9BC2}"/>
              </a:ext>
            </a:extLst>
          </p:cNvPr>
          <p:cNvSpPr txBox="1"/>
          <p:nvPr/>
        </p:nvSpPr>
        <p:spPr>
          <a:xfrm>
            <a:off x="2435921" y="4523117"/>
            <a:ext cx="4475988" cy="369332"/>
          </a:xfrm>
          <a:prstGeom prst="rect">
            <a:avLst/>
          </a:prstGeom>
          <a:noFill/>
        </p:spPr>
        <p:txBody>
          <a:bodyPr wrap="square" rtlCol="0" anchor="ctr">
            <a:spAutoFit/>
          </a:bodyPr>
          <a:lstStyle/>
          <a:p>
            <a:pPr algn="ctr"/>
            <a:r>
              <a:rPr lang="en-US" b="1" dirty="0"/>
              <a:t>LD Matrix (correlation)</a:t>
            </a:r>
          </a:p>
        </p:txBody>
      </p:sp>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l="-1" t="7402" r="-545" b="11178"/>
          <a:stretch>
            <a:fillRect/>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5997831" y="6026421"/>
                <a:ext cx="2744388" cy="902748"/>
              </a:xfrm>
              <a:prstGeom prst="rect">
                <a:avLst/>
              </a:prstGeom>
              <a:noFill/>
            </p:spPr>
            <p:txBody>
              <a:bodyPr wrap="square" rtlCol="0" anchor="ctr">
                <a:spAutoFit/>
              </a:bodyPr>
              <a:lstStyle/>
              <a:p>
                <a:pPr algn="ctr"/>
                <a:r>
                  <a:rPr lang="en-US" sz="2000" b="1" dirty="0"/>
                  <a:t>LD Scores Formula</a:t>
                </a:r>
              </a:p>
              <a:p>
                <a:r>
                  <a:rPr lang="en-US" sz="1200" dirty="0"/>
                  <a:t>Raw LD score: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oMath>
                </a14:m>
                <a:endParaRPr lang="en-US" sz="1200" dirty="0"/>
              </a:p>
              <a:p>
                <a:r>
                  <a:rPr lang="en-US" sz="1200" dirty="0"/>
                  <a:t>Adjusted LD score: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5997831" y="6026421"/>
                <a:ext cx="2744388" cy="902748"/>
              </a:xfrm>
              <a:prstGeom prst="rect">
                <a:avLst/>
              </a:prstGeom>
              <a:blipFill>
                <a:blip r:embed="rId7"/>
                <a:stretch>
                  <a:fillRect t="-2778" b="-152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213AB7-50F1-384D-B8C1-1FD4CE6FE6F2}"/>
              </a:ext>
            </a:extLst>
          </p:cNvPr>
          <p:cNvSpPr txBox="1"/>
          <p:nvPr/>
        </p:nvSpPr>
        <p:spPr>
          <a:xfrm>
            <a:off x="6012996" y="7354991"/>
            <a:ext cx="2375572" cy="584775"/>
          </a:xfrm>
          <a:prstGeom prst="rect">
            <a:avLst/>
          </a:prstGeom>
          <a:noFill/>
        </p:spPr>
        <p:txBody>
          <a:bodyPr wrap="square" rtlCol="0" anchor="ctr">
            <a:spAutoFit/>
          </a:bodyPr>
          <a:lstStyle/>
          <a:p>
            <a:pPr algn="ctr"/>
            <a:r>
              <a:rPr lang="en-US" sz="1600" b="1" dirty="0"/>
              <a:t>Variant 3 shows the highest connectivity.</a:t>
            </a:r>
            <a:endParaRPr lang="en-US" sz="1600" dirty="0"/>
          </a:p>
        </p:txBody>
      </p:sp>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tretch>
            <a:fillRect/>
          </a:stretch>
        </p:blipFill>
        <p:spPr>
          <a:xfrm>
            <a:off x="605175" y="5530292"/>
            <a:ext cx="5359667" cy="321580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192284" cy="369332"/>
          </a:xfrm>
          <a:prstGeom prst="rect">
            <a:avLst/>
          </a:prstGeom>
          <a:noFill/>
        </p:spPr>
        <p:txBody>
          <a:bodyPr wrap="none" rtlCol="0">
            <a:spAutoFit/>
          </a:bodyPr>
          <a:lstStyle/>
          <a:p>
            <a:r>
              <a:rPr lang="en-US" b="1" dirty="0"/>
              <a:t>Genetic Relationship Matrix (G)</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1000316" y="6559662"/>
            <a:ext cx="1086395"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963775" y="6584751"/>
                <a:ext cx="1122936" cy="646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963775" y="6584751"/>
                <a:ext cx="1122936" cy="646459"/>
              </a:xfrm>
              <a:prstGeom prst="rect">
                <a:avLst/>
              </a:prstGeom>
              <a:blipFill>
                <a:blip r:embed="rId12"/>
                <a:stretch>
                  <a:fillRect b="-5769"/>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b="0" dirty="0"/>
                  <a:t>Describes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b="0" dirty="0"/>
                  <a:t>Project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r>
              <a:rPr lang="en-US" sz="1400" dirty="0">
                <a:solidFill>
                  <a:schemeClr val="tx1"/>
                </a:solidFill>
              </a:rPr>
              <a:t>Assume that we have two binary (0 or 1) variables, are they associated with each other?</a:t>
            </a:r>
          </a:p>
          <a:p>
            <a:endParaRPr lang="en-US" sz="1400" dirty="0">
              <a:solidFill>
                <a:schemeClr val="tx1"/>
              </a:solidFill>
            </a:endParaRPr>
          </a:p>
          <a:p>
            <a:r>
              <a:rPr lang="en-US" sz="1400" dirty="0">
                <a:solidFill>
                  <a:schemeClr val="tx1"/>
                </a:solidFill>
              </a:rPr>
              <a:t>In other words, if I see 1 for the first variable, am I more likely 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p:sp>
        <p:nvSpPr>
          <p:cNvPr id="10" name="TextBox 9">
            <a:extLst>
              <a:ext uri="{FF2B5EF4-FFF2-40B4-BE49-F238E27FC236}">
                <a16:creationId xmlns:a16="http://schemas.microsoft.com/office/drawing/2014/main" id="{061F024B-036C-706C-B52C-98F3D5C99AAF}"/>
              </a:ext>
            </a:extLst>
          </p:cNvPr>
          <p:cNvSpPr txBox="1"/>
          <p:nvPr/>
        </p:nvSpPr>
        <p:spPr>
          <a:xfrm>
            <a:off x="4044929" y="962067"/>
            <a:ext cx="1054135" cy="369332"/>
          </a:xfrm>
          <a:prstGeom prst="rect">
            <a:avLst/>
          </a:prstGeom>
          <a:noFill/>
        </p:spPr>
        <p:txBody>
          <a:bodyPr wrap="none" rtlCol="0">
            <a:spAutoFit/>
          </a:bodyPr>
          <a:lstStyle/>
          <a:p>
            <a:r>
              <a:rPr lang="en-US" b="1" dirty="0"/>
              <a:t>Question</a:t>
            </a: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76006" y="5309463"/>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82886"/>
            <a:ext cx="8069042"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Hardy-Weinberg Equilibrium</a:t>
            </a:r>
            <a:r>
              <a:rPr lang="en-US" sz="1400" dirty="0"/>
              <a:t>: Are maternal allele (</a:t>
            </a:r>
            <a:r>
              <a:rPr lang="en-US" sz="1400" dirty="0" err="1"/>
              <a:t>A,a</a:t>
            </a:r>
            <a:r>
              <a:rPr lang="en-US" sz="1400" dirty="0"/>
              <a:t>) and paternal allele (</a:t>
            </a:r>
            <a:r>
              <a:rPr lang="en-US" sz="1400" dirty="0" err="1"/>
              <a:t>A,a</a:t>
            </a:r>
            <a:r>
              <a:rPr lang="en-US" sz="1400" dirty="0"/>
              <a:t>) choices independent across the population?</a:t>
            </a:r>
          </a:p>
          <a:p>
            <a:pPr marL="285750" indent="-285750">
              <a:buFont typeface="Arial" panose="020B0604020202020204" pitchFamily="34" charset="0"/>
              <a:buChar char="•"/>
            </a:pPr>
            <a:r>
              <a:rPr lang="en-US" sz="1400" b="1" dirty="0"/>
              <a:t>Disease Studies</a:t>
            </a:r>
            <a:r>
              <a:rPr lang="en-US" sz="1400" dirty="0"/>
              <a:t>: Are exposure (1/0) and disease status (1/0) independent?</a:t>
            </a:r>
          </a:p>
          <a:p>
            <a:pPr marL="285750" indent="-285750">
              <a:buFont typeface="Arial" panose="020B0604020202020204" pitchFamily="34" charset="0"/>
              <a:buChar char="•"/>
            </a:pPr>
            <a:r>
              <a:rPr lang="en-US" sz="1400" b="1" dirty="0"/>
              <a:t>Pathway Enrichment</a:t>
            </a:r>
            <a:r>
              <a:rPr lang="en-US" sz="1400" dirty="0"/>
              <a:t>: Are pathway membership (1/0) and overexpression (1/0) associated?</a:t>
            </a:r>
          </a:p>
          <a:p>
            <a:pPr marL="285750" indent="-285750">
              <a:buFont typeface="Arial" panose="020B0604020202020204" pitchFamily="34" charset="0"/>
              <a:buChar char="•"/>
            </a:pPr>
            <a:r>
              <a:rPr lang="en-US" sz="1400" b="1" dirty="0"/>
              <a:t>GWAS</a:t>
            </a:r>
            <a:r>
              <a:rPr lang="en-US" sz="1400" dirty="0"/>
              <a:t>: Are genetic variants (1/0) and trait presence (1/0) associated?</a:t>
            </a:r>
          </a:p>
          <a:p>
            <a:pPr marL="285750" indent="-285750">
              <a:buFont typeface="Arial" panose="020B0604020202020204" pitchFamily="34" charset="0"/>
              <a:buChar char="•"/>
            </a:pPr>
            <a:r>
              <a:rPr lang="en-US" sz="1400" b="1" dirty="0"/>
              <a:t>Horse Racing</a:t>
            </a:r>
            <a:r>
              <a:rPr lang="en-US" sz="1400" dirty="0"/>
              <a:t>: Is being horse 'Jenny' (1/0) associated with winning the race (1/0)?</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separate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105640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9615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200563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56284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16684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804859" y="3681712"/>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804859" y="3681712"/>
                <a:ext cx="751254" cy="41549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693166"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693166" y="3681712"/>
                <a:ext cx="745310" cy="415498"/>
              </a:xfrm>
              <a:prstGeom prst="rect">
                <a:avLst/>
              </a:prstGeom>
              <a:blipFill>
                <a:blip r:embed="rId4"/>
                <a:stretch>
                  <a:fillRect b="-88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331907" y="3684676"/>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86744"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86744" y="3681712"/>
                <a:ext cx="745310" cy="415498"/>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2037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20374" y="1700190"/>
                <a:ext cx="89323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91854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918549"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42590"/>
                <a:ext cx="4075308" cy="553998"/>
              </a:xfrm>
              <a:prstGeom prst="rect">
                <a:avLst/>
              </a:prstGeom>
              <a:noFill/>
            </p:spPr>
            <p:txBody>
              <a:bodyPr wrap="square" rtlCol="0" anchor="ctr">
                <a:spAutoFit/>
              </a:bodyPr>
              <a:lstStyle/>
              <a:p>
                <a:pPr algn="ctr"/>
                <a:r>
                  <a:rPr lang="en-US" b="1" dirty="0"/>
                  <a:t>Joint Effects</a:t>
                </a:r>
              </a:p>
              <a:p>
                <a:pPr algn="ctr"/>
                <a:r>
                  <a:rPr lang="en-US" sz="1200" dirty="0"/>
                  <a:t>(One model with all variants,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42590"/>
                <a:ext cx="4075308" cy="553998"/>
              </a:xfrm>
              <a:prstGeom prst="rect">
                <a:avLst/>
              </a:prstGeom>
              <a:blipFill>
                <a:blip r:embed="rId8"/>
                <a:stretch>
                  <a:fillRect t="-4545" b="-909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1056402"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96152"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2005637" y="5349289"/>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562846"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166841"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779891" y="7316206"/>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779891" y="7316206"/>
                <a:ext cx="821192" cy="415498"/>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693166"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693166" y="7316206"/>
                <a:ext cx="745310" cy="415498"/>
              </a:xfrm>
              <a:prstGeom prst="rect">
                <a:avLst/>
              </a:prstGeom>
              <a:blipFill>
                <a:blip r:embed="rId10"/>
                <a:stretch>
                  <a:fillRect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331907" y="7319170"/>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86744"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86744" y="7316206"/>
                <a:ext cx="745310" cy="415498"/>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918549"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918549"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522954" y="4468676"/>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21473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214737" y="2460102"/>
                <a:ext cx="5965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89912"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89912" y="6081179"/>
                <a:ext cx="596578" cy="369332"/>
              </a:xfrm>
              <a:prstGeom prst="rect">
                <a:avLst/>
              </a:prstGeom>
              <a:blipFill>
                <a:blip r:embed="rId13"/>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110676"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550426"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6059911"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7994625"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7994625" y="1671852"/>
                <a:ext cx="286187" cy="1856721"/>
              </a:xfrm>
              <a:prstGeom prst="roundRect">
                <a:avLst/>
              </a:prstGeom>
              <a:blipFill>
                <a:blip r:embed="rId14"/>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7598620" y="2416192"/>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72823"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72823" y="2428302"/>
                <a:ext cx="592422" cy="369332"/>
              </a:xfrm>
              <a:prstGeom prst="rect">
                <a:avLst/>
              </a:prstGeom>
              <a:blipFill>
                <a:blip r:embed="rId15"/>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9480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9272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92724" y="2461831"/>
                <a:ext cx="629027" cy="379843"/>
              </a:xfrm>
              <a:prstGeom prst="rect">
                <a:avLst/>
              </a:prstGeom>
              <a:blipFill>
                <a:blip r:embed="rId16"/>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94564"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354788"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649230"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642624"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642624" y="6059913"/>
                <a:ext cx="545176" cy="37984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2037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20373" y="2044593"/>
                <a:ext cx="89323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20374" y="3221029"/>
                <a:ext cx="89323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20374" y="3221029"/>
                <a:ext cx="893237" cy="338554"/>
              </a:xfrm>
              <a:prstGeom prst="rect">
                <a:avLst/>
              </a:prstGeom>
              <a:blipFill>
                <a:blip r:embed="rId19"/>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205985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2231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22313" y="232911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45306E4-8FB1-CFFA-E7DE-28C88DC7F5E3}"/>
                  </a:ext>
                </a:extLst>
              </p:cNvPr>
              <p:cNvSpPr txBox="1"/>
              <p:nvPr/>
            </p:nvSpPr>
            <p:spPr>
              <a:xfrm>
                <a:off x="1720508" y="5378222"/>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89" name="TextBox 88">
                <a:extLst>
                  <a:ext uri="{FF2B5EF4-FFF2-40B4-BE49-F238E27FC236}">
                    <a16:creationId xmlns:a16="http://schemas.microsoft.com/office/drawing/2014/main" id="{A45306E4-8FB1-CFFA-E7DE-28C88DC7F5E3}"/>
                  </a:ext>
                </a:extLst>
              </p:cNvPr>
              <p:cNvSpPr txBox="1">
                <a:spLocks noRot="1" noChangeAspect="1" noMove="1" noResize="1" noEditPoints="1" noAdjustHandles="1" noChangeArrowheads="1" noChangeShapeType="1" noTextEdit="1"/>
              </p:cNvSpPr>
              <p:nvPr/>
            </p:nvSpPr>
            <p:spPr>
              <a:xfrm>
                <a:off x="1720508" y="5378222"/>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77B0CB7-9497-D8C9-5499-97018535BB19}"/>
                  </a:ext>
                </a:extLst>
              </p:cNvPr>
              <p:cNvSpPr txBox="1"/>
              <p:nvPr/>
            </p:nvSpPr>
            <p:spPr>
              <a:xfrm>
                <a:off x="1720507" y="572262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90" name="TextBox 89">
                <a:extLst>
                  <a:ext uri="{FF2B5EF4-FFF2-40B4-BE49-F238E27FC236}">
                    <a16:creationId xmlns:a16="http://schemas.microsoft.com/office/drawing/2014/main" id="{177B0CB7-9497-D8C9-5499-97018535BB19}"/>
                  </a:ext>
                </a:extLst>
              </p:cNvPr>
              <p:cNvSpPr txBox="1">
                <a:spLocks noRot="1" noChangeAspect="1" noMove="1" noResize="1" noEditPoints="1" noAdjustHandles="1" noChangeArrowheads="1" noChangeShapeType="1" noTextEdit="1"/>
              </p:cNvSpPr>
              <p:nvPr/>
            </p:nvSpPr>
            <p:spPr>
              <a:xfrm>
                <a:off x="1720507" y="5722625"/>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22BB0DC-B864-BD20-DC98-E6B612AC37F3}"/>
                  </a:ext>
                </a:extLst>
              </p:cNvPr>
              <p:cNvSpPr txBox="1"/>
              <p:nvPr/>
            </p:nvSpPr>
            <p:spPr>
              <a:xfrm>
                <a:off x="1720508" y="6899061"/>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91" name="TextBox 90">
                <a:extLst>
                  <a:ext uri="{FF2B5EF4-FFF2-40B4-BE49-F238E27FC236}">
                    <a16:creationId xmlns:a16="http://schemas.microsoft.com/office/drawing/2014/main" id="{D22BB0DC-B864-BD20-DC98-E6B612AC37F3}"/>
                  </a:ext>
                </a:extLst>
              </p:cNvPr>
              <p:cNvSpPr txBox="1">
                <a:spLocks noRot="1" noChangeAspect="1" noMove="1" noResize="1" noEditPoints="1" noAdjustHandles="1" noChangeArrowheads="1" noChangeShapeType="1" noTextEdit="1"/>
              </p:cNvSpPr>
              <p:nvPr/>
            </p:nvSpPr>
            <p:spPr>
              <a:xfrm>
                <a:off x="1720508" y="6899061"/>
                <a:ext cx="893237" cy="307777"/>
              </a:xfrm>
              <a:prstGeom prst="rect">
                <a:avLst/>
              </a:prstGeom>
              <a:blipFill>
                <a:blip r:embed="rId2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7904382E-1A0E-D3B1-BDCD-BF6FE1DD3B4F}"/>
              </a:ext>
            </a:extLst>
          </p:cNvPr>
          <p:cNvSpPr txBox="1"/>
          <p:nvPr/>
        </p:nvSpPr>
        <p:spPr>
          <a:xfrm rot="5400000">
            <a:off x="2059990" y="647138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E93304C-D54E-DDB1-75B1-B98CB87CDEB9}"/>
                  </a:ext>
                </a:extLst>
              </p:cNvPr>
              <p:cNvSpPr txBox="1"/>
              <p:nvPr/>
            </p:nvSpPr>
            <p:spPr>
              <a:xfrm>
                <a:off x="1722447" y="600714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93" name="TextBox 92">
                <a:extLst>
                  <a:ext uri="{FF2B5EF4-FFF2-40B4-BE49-F238E27FC236}">
                    <a16:creationId xmlns:a16="http://schemas.microsoft.com/office/drawing/2014/main" id="{7E93304C-D54E-DDB1-75B1-B98CB87CDEB9}"/>
                  </a:ext>
                </a:extLst>
              </p:cNvPr>
              <p:cNvSpPr txBox="1">
                <a:spLocks noRot="1" noChangeAspect="1" noMove="1" noResize="1" noEditPoints="1" noAdjustHandles="1" noChangeArrowheads="1" noChangeShapeType="1" noTextEdit="1"/>
              </p:cNvSpPr>
              <p:nvPr/>
            </p:nvSpPr>
            <p:spPr>
              <a:xfrm>
                <a:off x="1722447" y="6007145"/>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64770"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64770" y="170019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64769"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64769" y="2044593"/>
                <a:ext cx="89323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64770"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64770" y="3221029"/>
                <a:ext cx="893237" cy="307777"/>
              </a:xfrm>
              <a:prstGeom prst="rect">
                <a:avLst/>
              </a:prstGeom>
              <a:blipFill>
                <a:blip r:embed="rId27"/>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104252"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66709"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66709" y="2329113"/>
                <a:ext cx="893237"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6059693"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6059693" y="1699957"/>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6059692"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6059692" y="2044360"/>
                <a:ext cx="893237"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6059693"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6059693" y="3220796"/>
                <a:ext cx="893237" cy="307777"/>
              </a:xfrm>
              <a:prstGeom prst="rect">
                <a:avLst/>
              </a:prstGeom>
              <a:blipFill>
                <a:blip r:embed="rId3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99175"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61632"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61632" y="2328880"/>
                <a:ext cx="893237"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70293"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70293" y="1699776"/>
                <a:ext cx="682380" cy="30777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360044"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360044" y="2044360"/>
                <a:ext cx="893237" cy="307777"/>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360045"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360045" y="3220796"/>
                <a:ext cx="893237" cy="307777"/>
              </a:xfrm>
              <a:prstGeom prst="rect">
                <a:avLst/>
              </a:prstGeom>
              <a:blipFill>
                <a:blip r:embed="rId35"/>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7006871" y="2148902"/>
            <a:ext cx="58988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99527"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61984"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61984" y="2328880"/>
                <a:ext cx="89323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a:off x="6958185" y="2148902"/>
                <a:ext cx="490169" cy="902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a:off x="6958185" y="2148902"/>
                <a:ext cx="490169" cy="902619"/>
              </a:xfrm>
              <a:prstGeom prst="rect">
                <a:avLst/>
              </a:prstGeom>
              <a:blipFill>
                <a:blip r:embed="rId37"/>
                <a:stretch>
                  <a:fillRect r="-17500"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1453178" y="2450051"/>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1453178" y="2450051"/>
                <a:ext cx="4572000"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1453178" y="6394764"/>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1453178" y="6394764"/>
                <a:ext cx="4572000" cy="369332"/>
              </a:xfrm>
              <a:prstGeom prst="rect">
                <a:avLst/>
              </a:prstGeom>
              <a:blipFill>
                <a:blip r:embed="rId39"/>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905040" y="8041729"/>
            <a:ext cx="3227013" cy="584775"/>
          </a:xfrm>
          <a:prstGeom prst="rect">
            <a:avLst/>
          </a:prstGeom>
          <a:noFill/>
        </p:spPr>
        <p:txBody>
          <a:bodyPr wrap="square" rtlCol="0">
            <a:spAutoFit/>
          </a:bodyPr>
          <a:lstStyle/>
          <a:p>
            <a:pPr algn="ctr"/>
            <a:r>
              <a:rPr lang="en-US" sz="1600" dirty="0"/>
              <a:t>Each variant is analyzed independently.</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variants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40"/>
          <a:srcRect/>
          <a:stretch/>
        </p:blipFill>
        <p:spPr>
          <a:xfrm>
            <a:off x="5132100" y="5251584"/>
            <a:ext cx="3359826" cy="3359826"/>
          </a:xfrm>
          <a:prstGeom prst="rect">
            <a:avLst/>
          </a:prstGeom>
        </p:spPr>
      </p:pic>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6399</TotalTime>
  <Words>4162</Words>
  <Application>Microsoft Macintosh PowerPoint</Application>
  <PresentationFormat>Custom</PresentationFormat>
  <Paragraphs>914</Paragraphs>
  <Slides>29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245</cp:revision>
  <cp:lastPrinted>2025-06-16T15:03:50Z</cp:lastPrinted>
  <dcterms:created xsi:type="dcterms:W3CDTF">2025-05-31T15:31:52Z</dcterms:created>
  <dcterms:modified xsi:type="dcterms:W3CDTF">2025-06-22T07:17:23Z</dcterms:modified>
</cp:coreProperties>
</file>